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15" r:id="rId3"/>
    <p:sldId id="339" r:id="rId4"/>
    <p:sldId id="316" r:id="rId5"/>
    <p:sldId id="317" r:id="rId6"/>
    <p:sldId id="341" r:id="rId7"/>
    <p:sldId id="319" r:id="rId8"/>
    <p:sldId id="320" r:id="rId9"/>
    <p:sldId id="342" r:id="rId10"/>
    <p:sldId id="321" r:id="rId11"/>
    <p:sldId id="322" r:id="rId12"/>
    <p:sldId id="344" r:id="rId13"/>
    <p:sldId id="343" r:id="rId14"/>
    <p:sldId id="325" r:id="rId15"/>
    <p:sldId id="326" r:id="rId16"/>
    <p:sldId id="345" r:id="rId17"/>
    <p:sldId id="327" r:id="rId18"/>
    <p:sldId id="328" r:id="rId19"/>
    <p:sldId id="346" r:id="rId20"/>
    <p:sldId id="347" r:id="rId21"/>
    <p:sldId id="259" r:id="rId22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0" d="100"/>
          <a:sy n="90" d="100"/>
        </p:scale>
        <p:origin x="93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4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hyperlink" Target="https://nptel.ac.in/courses/106103183Tru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5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wmf"/><Relationship Id="rId4" Type="http://schemas.openxmlformats.org/officeDocument/2006/relationships/oleObject" Target="../embeddings/oleObject18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wmf"/><Relationship Id="rId4" Type="http://schemas.openxmlformats.org/officeDocument/2006/relationships/oleObject" Target="../embeddings/oleObject20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5536" y="1196752"/>
            <a:ext cx="8241831" cy="259229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(03:30/43:50)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03:30 For this  assignment, we will focus only on SPEC CPU-2006 benchmark.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03:37 Below are the related files and directories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b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inaries/cpu2006 is the directory containing SPEC CPU- 2006 binaries and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configs/common/cpu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2006.py is the script to provide default path to these binaries.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03:54 We have to make sure that the path to these binaries are correct or else we might encounter an error during the simulation.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C5F3A0E-BE73-A7E5-AC94-BB0C6EABD1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764886"/>
              </p:ext>
            </p:extLst>
          </p:nvPr>
        </p:nvGraphicFramePr>
        <p:xfrm>
          <a:off x="3563888" y="3861048"/>
          <a:ext cx="5028828" cy="2725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76840" imgH="3076560" progId="PBrush">
                  <p:embed/>
                </p:oleObj>
              </mc:Choice>
              <mc:Fallback>
                <p:oleObj name="Bitmap Image" r:id="rId2" imgW="567684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63888" y="3861048"/>
                        <a:ext cx="5028828" cy="272535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609383D-F287-6250-2928-9B6C5C2DA0F9}"/>
              </a:ext>
            </a:extLst>
          </p:cNvPr>
          <p:cNvSpPr/>
          <p:nvPr/>
        </p:nvSpPr>
        <p:spPr>
          <a:xfrm>
            <a:off x="3851920" y="6093297"/>
            <a:ext cx="4320480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3DB5D84F-6B12-82E1-08E9-686741FCCB93}"/>
              </a:ext>
            </a:extLst>
          </p:cNvPr>
          <p:cNvSpPr txBox="1">
            <a:spLocks/>
          </p:cNvSpPr>
          <p:nvPr/>
        </p:nvSpPr>
        <p:spPr>
          <a:xfrm>
            <a:off x="395537" y="3933056"/>
            <a:ext cx="2880320" cy="144016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Note: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We use the binary in  gem5/tests/test-progs/hello/bin/[arm, riscv, x86]/linux/hello</a:t>
            </a:r>
          </a:p>
        </p:txBody>
      </p:sp>
    </p:spTree>
    <p:extLst>
      <p:ext uri="{BB962C8B-B14F-4D97-AF65-F5344CB8AC3E}">
        <p14:creationId xmlns:p14="http://schemas.microsoft.com/office/powerpoint/2010/main" val="428913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241831" cy="223224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(04:04/43:50)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04:04 After the general understanding of cache memory module in Ruby we can use this command to get started with the build.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04:13 Here as we already know ALPHA is the instruction set architecture RUBY is equal to True invoke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04:20 the Ruby module in gem5 and PROTOCOL is equal to </a:t>
            </a:r>
            <a:r>
              <a:rPr lang="en-US" sz="1800" b="0" i="0" dirty="0" err="1">
                <a:solidFill>
                  <a:srgbClr val="000000"/>
                </a:solidFill>
                <a:effectLst/>
              </a:rPr>
              <a:t>MESI_Two</a:t>
            </a:r>
            <a:r>
              <a:rPr lang="en-US" sz="1800" dirty="0" err="1">
                <a:solidFill>
                  <a:srgbClr val="000000"/>
                </a:solidFill>
              </a:rPr>
              <a:t>_</a:t>
            </a:r>
            <a:r>
              <a:rPr lang="en-US" sz="1800" b="0" i="0" dirty="0" err="1">
                <a:solidFill>
                  <a:srgbClr val="000000"/>
                </a:solidFill>
                <a:effectLst/>
              </a:rPr>
              <a:t>Level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is used for cache coherence in multi core systems.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C7BB483-6C0B-0EAE-91B0-EC0C4B19AA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742549"/>
              </p:ext>
            </p:extLst>
          </p:nvPr>
        </p:nvGraphicFramePr>
        <p:xfrm>
          <a:off x="1115616" y="3645024"/>
          <a:ext cx="6372225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372360" imgH="1847880" progId="PBrush">
                  <p:embed/>
                </p:oleObj>
              </mc:Choice>
              <mc:Fallback>
                <p:oleObj name="Bitmap Image" r:id="rId2" imgW="6372360" imgH="184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3645024"/>
                        <a:ext cx="6372225" cy="1847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2080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(04:29/43:50)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04:29 Let me show you how to do this, I am inside gem5 directory now and I want to build ISA ALPHA with gem5 opt binary. 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Note: The ISA ALPHA is deprecated. The valid ISA are: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ARM, NULL</a:t>
            </a:r>
            <a:r>
              <a:rPr lang="en-US" sz="1800" dirty="0">
                <a:solidFill>
                  <a:srgbClr val="212529"/>
                </a:solidFill>
              </a:rPr>
              <a:t>,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MIPS</a:t>
            </a:r>
            <a:r>
              <a:rPr lang="en-US" sz="1800" dirty="0">
                <a:solidFill>
                  <a:srgbClr val="212529"/>
                </a:solidFill>
              </a:rPr>
              <a:t>,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POWER, RISCV, SPARC, X86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04:52 I want to invoke the Ruby memory module.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04:56 So, I will write RUBY is equal to True and for the coherence I want to specify the PROTOCOL as MESI Two Level, the number of jobs I specify is 9 because I have 8 cores in my system. (9 = 8 + 1).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build/ALPHA/gem5.opt RUBY=True PROTOCOL=MESI_Two_Level -j 9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114085B-04A2-A3F0-892A-EFF3BAF1B6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894359"/>
              </p:ext>
            </p:extLst>
          </p:nvPr>
        </p:nvGraphicFramePr>
        <p:xfrm>
          <a:off x="395536" y="4509120"/>
          <a:ext cx="4536504" cy="537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124840" imgH="961920" progId="PBrush">
                  <p:embed/>
                </p:oleObj>
              </mc:Choice>
              <mc:Fallback>
                <p:oleObj name="Bitmap Image" r:id="rId2" imgW="8124840" imgH="96192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114085B-04A2-A3F0-892A-EFF3BAF1B6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4509120"/>
                        <a:ext cx="4536504" cy="53714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ADE8CDD-CE78-EA9F-7960-1AC47D0ECD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940412"/>
              </p:ext>
            </p:extLst>
          </p:nvPr>
        </p:nvGraphicFramePr>
        <p:xfrm>
          <a:off x="5004048" y="4437112"/>
          <a:ext cx="3612704" cy="1895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77320" imgH="4238640" progId="PBrush">
                  <p:embed/>
                </p:oleObj>
              </mc:Choice>
              <mc:Fallback>
                <p:oleObj name="Bitmap Image" r:id="rId4" imgW="8077320" imgH="42386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0ADE8CDD-CE78-EA9F-7960-1AC47D0ECD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4048" y="4437112"/>
                        <a:ext cx="3612704" cy="189581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C762228E-4C2D-7CCC-A9BC-34649C2CD828}"/>
              </a:ext>
            </a:extLst>
          </p:cNvPr>
          <p:cNvSpPr/>
          <p:nvPr/>
        </p:nvSpPr>
        <p:spPr>
          <a:xfrm>
            <a:off x="3131840" y="4581128"/>
            <a:ext cx="432048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AA5EE-3E91-B759-48E2-29CBF512BA96}"/>
              </a:ext>
            </a:extLst>
          </p:cNvPr>
          <p:cNvSpPr/>
          <p:nvPr/>
        </p:nvSpPr>
        <p:spPr>
          <a:xfrm>
            <a:off x="1979712" y="1916832"/>
            <a:ext cx="720080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3DC0BC-BE19-FE5B-0F0C-6BE7316FFA2F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339752" y="2204864"/>
            <a:ext cx="1008112" cy="2376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644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7"/>
            <a:ext cx="8241831" cy="2304259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(04:29/43:50)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gem5 &gt; lscpu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&gt;&gt; CPU(s): 6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-j 7 (= 6 + 1)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build/ARM/gem5.opt RUBY=True PROTOCOL=MESI_Two_Level -j 7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build/RISCV/gem5.opt RUBY=True PROTOCOL=MESI_Two_Level -j 7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build/X86/gem5.opt RUBY=True PROTOCOL=MESI_Two_Level -j 7 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algn="l">
              <a:buClr>
                <a:srgbClr val="0070C0"/>
              </a:buClr>
              <a:buSzPct val="80000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https://nptel.ac.in/courses/106103183True</a:t>
            </a:r>
            <a:r>
              <a:rPr lang="en-US" sz="1600" dirty="0"/>
              <a:t> PROTOCOL=MESM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87A22BF-AE20-CE4B-9476-C819A4BF7A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7201489"/>
              </p:ext>
            </p:extLst>
          </p:nvPr>
        </p:nvGraphicFramePr>
        <p:xfrm>
          <a:off x="467544" y="3789040"/>
          <a:ext cx="4176464" cy="963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6648480" imgH="1533600" progId="PBrush">
                  <p:embed/>
                </p:oleObj>
              </mc:Choice>
              <mc:Fallback>
                <p:oleObj name="Bitmap Image" r:id="rId3" imgW="6648480" imgH="1533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7544" y="3789040"/>
                        <a:ext cx="4176464" cy="96333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4BA2D6B-2E8B-612B-6127-7642AD97D1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865960"/>
              </p:ext>
            </p:extLst>
          </p:nvPr>
        </p:nvGraphicFramePr>
        <p:xfrm>
          <a:off x="4860032" y="3758182"/>
          <a:ext cx="3976138" cy="3099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5791320" imgH="4514760" progId="PBrush">
                  <p:embed/>
                </p:oleObj>
              </mc:Choice>
              <mc:Fallback>
                <p:oleObj name="Bitmap Image" r:id="rId5" imgW="57913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60032" y="3758182"/>
                        <a:ext cx="3976138" cy="309981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016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94421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(05:33/43:50)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05:33 This message assures that the build is successful; going back to the slides after the successful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05:42 build I can get started with the simulation run.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05:46 &gt; ./build/X86/gem5.opt configs/example/se.py --help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05:52 We can see some help information.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6715830-0970-6C62-26BC-B51CE5033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110683"/>
              </p:ext>
            </p:extLst>
          </p:nvPr>
        </p:nvGraphicFramePr>
        <p:xfrm>
          <a:off x="539552" y="3645024"/>
          <a:ext cx="6543675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543720" imgH="1676520" progId="PBrush">
                  <p:embed/>
                </p:oleObj>
              </mc:Choice>
              <mc:Fallback>
                <p:oleObj name="Bitmap Image" r:id="rId2" imgW="6543720" imgH="1676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3645024"/>
                        <a:ext cx="6543675" cy="16764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9AFA9E7-8F2D-D381-B0DF-7593DE0B5D73}"/>
              </a:ext>
            </a:extLst>
          </p:cNvPr>
          <p:cNvSpPr txBox="1"/>
          <p:nvPr/>
        </p:nvSpPr>
        <p:spPr>
          <a:xfrm>
            <a:off x="68058" y="3998939"/>
            <a:ext cx="504056" cy="55399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RISCV</a:t>
            </a:r>
          </a:p>
          <a:p>
            <a:r>
              <a:rPr lang="en-US" sz="1000" dirty="0"/>
              <a:t>ARM</a:t>
            </a:r>
          </a:p>
          <a:p>
            <a:r>
              <a:rPr lang="en-US" sz="1000" dirty="0"/>
              <a:t>RISCV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7B4872-BB16-14D0-314F-A1E502E57123}"/>
              </a:ext>
            </a:extLst>
          </p:cNvPr>
          <p:cNvSpPr/>
          <p:nvPr/>
        </p:nvSpPr>
        <p:spPr>
          <a:xfrm>
            <a:off x="1475656" y="3861048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AA5AEB6-F6B2-00F8-8436-AD9CD002334D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72114" y="3969060"/>
            <a:ext cx="903542" cy="306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007EEDA-A8D5-9047-0417-47D4F62FE02E}"/>
              </a:ext>
            </a:extLst>
          </p:cNvPr>
          <p:cNvSpPr/>
          <p:nvPr/>
        </p:nvSpPr>
        <p:spPr>
          <a:xfrm>
            <a:off x="1115616" y="4077072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83840FE-355D-5039-E25C-2350D983100F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572114" y="4185084"/>
            <a:ext cx="543502" cy="9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9DE3301-4544-166F-92BE-8B4F0151826C}"/>
              </a:ext>
            </a:extLst>
          </p:cNvPr>
          <p:cNvSpPr/>
          <p:nvPr/>
        </p:nvSpPr>
        <p:spPr>
          <a:xfrm>
            <a:off x="1187624" y="5085184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4B035F-F251-ADB6-A0ED-E835C920F050}"/>
              </a:ext>
            </a:extLst>
          </p:cNvPr>
          <p:cNvCxnSpPr>
            <a:cxnSpLocks/>
            <a:stCxn id="8" idx="3"/>
            <a:endCxn id="23" idx="1"/>
          </p:cNvCxnSpPr>
          <p:nvPr/>
        </p:nvCxnSpPr>
        <p:spPr>
          <a:xfrm>
            <a:off x="572114" y="4275938"/>
            <a:ext cx="615510" cy="917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F7DB2731-73D3-658D-3B1C-84E56D5F61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008731"/>
              </p:ext>
            </p:extLst>
          </p:nvPr>
        </p:nvGraphicFramePr>
        <p:xfrm>
          <a:off x="2411760" y="5445224"/>
          <a:ext cx="4644380" cy="1065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48720" imgH="1800360" progId="PBrush">
                  <p:embed/>
                </p:oleObj>
              </mc:Choice>
              <mc:Fallback>
                <p:oleObj name="Bitmap Image" r:id="rId4" imgW="784872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1760" y="5445224"/>
                        <a:ext cx="4644380" cy="106527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9843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(06:09/43:50)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05:59 After this we can try to simulate a unicore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./build/X86/gem5.opt configs/learning_gem5/part1/two_level.py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--l1i_size=‘32kB’ --lid_size=‘32kB’ --l2_size=‘1MB’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Clr>
                <a:srgbClr val="0070C0"/>
              </a:buClr>
              <a:buSzPct val="80000"/>
            </a:pPr>
            <a:r>
              <a:rPr lang="en-US" sz="1600" dirty="0">
                <a:solidFill>
                  <a:srgbClr val="000000"/>
                </a:solidFill>
              </a:rPr>
              <a:t>https://www.gem5.org/documentation/learning_gem5/part1/cache_config/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B35DF11-32AC-8946-C742-3EC404E386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6219817"/>
              </p:ext>
            </p:extLst>
          </p:nvPr>
        </p:nvGraphicFramePr>
        <p:xfrm>
          <a:off x="445764" y="2996952"/>
          <a:ext cx="4176464" cy="2032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77120" imgH="3152880" progId="PBrush">
                  <p:embed/>
                </p:oleObj>
              </mc:Choice>
              <mc:Fallback>
                <p:oleObj name="Bitmap Image" r:id="rId2" imgW="6477120" imgH="3152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5764" y="2996952"/>
                        <a:ext cx="4176464" cy="203295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566FE6D-323F-8A39-3AD7-54DA85711C17}"/>
              </a:ext>
            </a:extLst>
          </p:cNvPr>
          <p:cNvSpPr txBox="1"/>
          <p:nvPr/>
        </p:nvSpPr>
        <p:spPr>
          <a:xfrm>
            <a:off x="6595" y="3870578"/>
            <a:ext cx="504056" cy="55399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RISCV</a:t>
            </a:r>
          </a:p>
          <a:p>
            <a:r>
              <a:rPr lang="en-US" sz="1000" dirty="0"/>
              <a:t>ARM</a:t>
            </a:r>
          </a:p>
          <a:p>
            <a:r>
              <a:rPr lang="en-US" sz="1000" dirty="0"/>
              <a:t>RISCV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8B93AC-1A27-5C99-44BA-C8F8802EA406}"/>
              </a:ext>
            </a:extLst>
          </p:cNvPr>
          <p:cNvSpPr/>
          <p:nvPr/>
        </p:nvSpPr>
        <p:spPr>
          <a:xfrm>
            <a:off x="733796" y="3546542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F09937-68B7-0625-34C0-C481F0AFC9BA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510651" y="3654554"/>
            <a:ext cx="223145" cy="4930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EFE1D05-2648-99EF-9997-1406D58B7F9D}"/>
              </a:ext>
            </a:extLst>
          </p:cNvPr>
          <p:cNvSpPr/>
          <p:nvPr/>
        </p:nvSpPr>
        <p:spPr>
          <a:xfrm>
            <a:off x="805804" y="4221088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25AC4C-EC30-6BF9-A6A2-DDB5FCD98148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510651" y="4147577"/>
            <a:ext cx="295153" cy="1815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BD0D9F9-EC78-490C-649A-135905A19117}"/>
              </a:ext>
            </a:extLst>
          </p:cNvPr>
          <p:cNvSpPr/>
          <p:nvPr/>
        </p:nvSpPr>
        <p:spPr>
          <a:xfrm>
            <a:off x="805804" y="4509120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4A01B39-C129-AA41-B986-1634063C4564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510651" y="4147577"/>
            <a:ext cx="295153" cy="46955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B0F7ABD2-F995-D9F6-B8C7-205DC2908F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721769"/>
              </p:ext>
            </p:extLst>
          </p:nvPr>
        </p:nvGraphicFramePr>
        <p:xfrm>
          <a:off x="4813100" y="2996952"/>
          <a:ext cx="4283968" cy="2515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00840" imgH="4581360" progId="PBrush">
                  <p:embed/>
                </p:oleObj>
              </mc:Choice>
              <mc:Fallback>
                <p:oleObj name="Bitmap Image" r:id="rId4" imgW="7800840" imgH="4581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13100" y="2996952"/>
                        <a:ext cx="4283968" cy="2515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9609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(06:09/43:50)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The command prompt option ‘--l1i_size’, ‘--lid_size’, ‘--l2_size’ are added in caches.py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Clr>
                <a:srgbClr val="0070C0"/>
              </a:buClr>
              <a:buSzPct val="80000"/>
            </a:pPr>
            <a:r>
              <a:rPr lang="en-US" sz="1600" dirty="0">
                <a:solidFill>
                  <a:srgbClr val="000000"/>
                </a:solidFill>
              </a:rPr>
              <a:t>https://www.gem5.org/documentation/learning_gem5/part1/cache_config/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E11C551-266B-1179-6B78-90077BC756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584029"/>
              </p:ext>
            </p:extLst>
          </p:nvPr>
        </p:nvGraphicFramePr>
        <p:xfrm>
          <a:off x="1691680" y="2636912"/>
          <a:ext cx="5769124" cy="399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53360" imgH="5086440" progId="PBrush">
                  <p:embed/>
                </p:oleObj>
              </mc:Choice>
              <mc:Fallback>
                <p:oleObj name="Bitmap Image" r:id="rId2" imgW="7353360" imgH="508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2636912"/>
                        <a:ext cx="5769124" cy="399056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B246CC26-F248-6844-D5A3-8FF9CD9CAF2F}"/>
              </a:ext>
            </a:extLst>
          </p:cNvPr>
          <p:cNvSpPr/>
          <p:nvPr/>
        </p:nvSpPr>
        <p:spPr>
          <a:xfrm>
            <a:off x="1979712" y="4581128"/>
            <a:ext cx="5328592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92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(06:22/43:50)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In this example, the memory is fixed at 512MB.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CPU is fixed at 1GHz with one CPU.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7A7823-7348-F8DF-4499-3A6A06FEDF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6608987"/>
              </p:ext>
            </p:extLst>
          </p:nvPr>
        </p:nvGraphicFramePr>
        <p:xfrm>
          <a:off x="1907704" y="2636912"/>
          <a:ext cx="5048994" cy="348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05640" imgH="5181480" progId="PBrush">
                  <p:embed/>
                </p:oleObj>
              </mc:Choice>
              <mc:Fallback>
                <p:oleObj name="Bitmap Image" r:id="rId2" imgW="7505640" imgH="5181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2636912"/>
                        <a:ext cx="5048994" cy="3485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DC694750-B30E-4CAE-C55F-81369F0B8E36}"/>
              </a:ext>
            </a:extLst>
          </p:cNvPr>
          <p:cNvSpPr/>
          <p:nvPr/>
        </p:nvSpPr>
        <p:spPr>
          <a:xfrm>
            <a:off x="1907704" y="5013176"/>
            <a:ext cx="4536504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EC849B8-A698-451C-1C3C-11806648C816}"/>
              </a:ext>
            </a:extLst>
          </p:cNvPr>
          <p:cNvCxnSpPr>
            <a:cxnSpLocks/>
            <a:stCxn id="3" idx="2"/>
            <a:endCxn id="9" idx="0"/>
          </p:cNvCxnSpPr>
          <p:nvPr/>
        </p:nvCxnSpPr>
        <p:spPr>
          <a:xfrm flipH="1">
            <a:off x="4175956" y="2348880"/>
            <a:ext cx="412503" cy="266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112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We can find the result in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m5out/stats.txt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3AE6176-C597-7798-984A-E41218D9A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3988407"/>
              </p:ext>
            </p:extLst>
          </p:nvPr>
        </p:nvGraphicFramePr>
        <p:xfrm>
          <a:off x="467544" y="2492896"/>
          <a:ext cx="779145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91480" imgH="2362320" progId="PBrush">
                  <p:embed/>
                </p:oleObj>
              </mc:Choice>
              <mc:Fallback>
                <p:oleObj name="Bitmap Image" r:id="rId2" imgW="7791480" imgH="23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492896"/>
                        <a:ext cx="7791450" cy="2362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656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999A20A-13EA-E60D-824D-01D11E3E5B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777940"/>
              </p:ext>
            </p:extLst>
          </p:nvPr>
        </p:nvGraphicFramePr>
        <p:xfrm>
          <a:off x="1043608" y="2348880"/>
          <a:ext cx="6397005" cy="4335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5067360" progId="PBrush">
                  <p:embed/>
                </p:oleObj>
              </mc:Choice>
              <mc:Fallback>
                <p:oleObj name="Bitmap Image" r:id="rId2" imgW="7477200" imgH="5067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2348880"/>
                        <a:ext cx="6397005" cy="4335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Gem5\m5out&gt; vi stats.txt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Find simInsts (number of simulation </a:t>
            </a:r>
            <a:r>
              <a:rPr lang="en-US" sz="1800" dirty="0">
                <a:solidFill>
                  <a:srgbClr val="000000"/>
                </a:solidFill>
              </a:rPr>
              <a:t>instructions)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7B2BD-6575-9464-1D54-A42EF349223D}"/>
              </a:ext>
            </a:extLst>
          </p:cNvPr>
          <p:cNvSpPr/>
          <p:nvPr/>
        </p:nvSpPr>
        <p:spPr>
          <a:xfrm>
            <a:off x="1043608" y="4581128"/>
            <a:ext cx="475252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44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2322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(00:32/43:50)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1C1C28"/>
                </a:solidFill>
                <a:effectLst/>
              </a:rPr>
              <a:t>00:32 </a:t>
            </a:r>
            <a:r>
              <a:rPr lang="en-US" sz="1800" dirty="0">
                <a:solidFill>
                  <a:srgbClr val="1C1C28"/>
                </a:solidFill>
              </a:rPr>
              <a:t>We discuss </a:t>
            </a:r>
            <a:r>
              <a:rPr lang="en-US" sz="1800" b="0" i="0" dirty="0">
                <a:solidFill>
                  <a:srgbClr val="1C1C28"/>
                </a:solidFill>
                <a:effectLst/>
              </a:rPr>
              <a:t>multi core computer architecture, storage, and interconnects.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00:40 This assignment is a simulation based assignment to be carried out on gem5 simulator, we have already discussed how to install and get started with gem5 simulator.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00:53 This assignment is about </a:t>
            </a:r>
            <a:r>
              <a:rPr lang="en-US" sz="1800" b="1" i="0" dirty="0">
                <a:solidFill>
                  <a:srgbClr val="C00000"/>
                </a:solidFill>
                <a:effectLst/>
              </a:rPr>
              <a:t>cache optimization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where you need to </a:t>
            </a:r>
            <a:r>
              <a:rPr lang="en-US" sz="1800" b="1" i="0" dirty="0">
                <a:solidFill>
                  <a:srgbClr val="C00000"/>
                </a:solidFill>
                <a:effectLst/>
              </a:rPr>
              <a:t>change certain cache memory related parameters and assess the performance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526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6467913-A610-7246-BCEC-5A0362392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2253660"/>
              </p:ext>
            </p:extLst>
          </p:nvPr>
        </p:nvGraphicFramePr>
        <p:xfrm>
          <a:off x="827584" y="2132856"/>
          <a:ext cx="6335663" cy="4379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43640" imgH="5076720" progId="PBrush">
                  <p:embed/>
                </p:oleObj>
              </mc:Choice>
              <mc:Fallback>
                <p:oleObj name="Bitmap Image" r:id="rId2" imgW="734364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2132856"/>
                        <a:ext cx="6335663" cy="437990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72008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Find number of CPU cycles. IPC (number of instruction/Cycle)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7B2BD-6575-9464-1D54-A42EF349223D}"/>
              </a:ext>
            </a:extLst>
          </p:cNvPr>
          <p:cNvSpPr/>
          <p:nvPr/>
        </p:nvSpPr>
        <p:spPr>
          <a:xfrm>
            <a:off x="827584" y="4797152"/>
            <a:ext cx="4752528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43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2022/9/8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8803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(01:03/43:50)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01:03 gem5 has a Ruby module which is Memory System Simulator.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Ruby Module takes care of the entire memory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Ruby Module contains three different modules: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I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nterconnection network,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caches and memory, and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3.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coherence controllers.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01:20 For this assignment, we will focus on </a:t>
            </a:r>
            <a:r>
              <a:rPr lang="en-US" sz="1800" dirty="0">
                <a:solidFill>
                  <a:srgbClr val="000000"/>
                </a:solidFill>
              </a:rPr>
              <a:t>this (cache and memory)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module as below.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043E45E-61AF-296B-C65F-D577F2F3BC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871773"/>
              </p:ext>
            </p:extLst>
          </p:nvPr>
        </p:nvGraphicFramePr>
        <p:xfrm>
          <a:off x="1691680" y="4213452"/>
          <a:ext cx="5269632" cy="261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781680" imgH="3362400" progId="PBrush">
                  <p:embed/>
                </p:oleObj>
              </mc:Choice>
              <mc:Fallback>
                <p:oleObj name="Bitmap Image" r:id="rId2" imgW="6781680" imgH="336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4213452"/>
                        <a:ext cx="5269632" cy="2612613"/>
                      </a:xfrm>
                      <a:prstGeom prst="rect">
                        <a:avLst/>
                      </a:prstGeom>
                      <a:solidFill>
                        <a:schemeClr val="accent2"/>
                      </a:solidFill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405BB42-A0F7-15DD-A971-89A695468879}"/>
              </a:ext>
            </a:extLst>
          </p:cNvPr>
          <p:cNvSpPr/>
          <p:nvPr/>
        </p:nvSpPr>
        <p:spPr>
          <a:xfrm>
            <a:off x="3635895" y="5733255"/>
            <a:ext cx="1600601" cy="8288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D4011F-B3B3-3EF8-C0AD-95D4B1935FF8}"/>
              </a:ext>
            </a:extLst>
          </p:cNvPr>
          <p:cNvSpPr/>
          <p:nvPr/>
        </p:nvSpPr>
        <p:spPr>
          <a:xfrm>
            <a:off x="4067944" y="3573016"/>
            <a:ext cx="396044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701413-E95D-218A-8E52-D3F3CB95EB70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4436196" y="3933056"/>
            <a:ext cx="1611968" cy="1800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01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(01:26/43:50)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01:26 Cache and memory module in Ruby 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1. </a:t>
            </a:r>
            <a:r>
              <a:rPr lang="en-US" sz="1800" dirty="0">
                <a:solidFill>
                  <a:srgbClr val="000000"/>
                </a:solidFill>
              </a:rPr>
              <a:t>S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imulates cache hierarchies with replacement policies, coherence protocols, interconnection networks of memory controllers, and etc.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It is mainly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useful for cache memory simulations with real benchmarks.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01:43 These are the important related files where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configs/example/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se.py (System Emulation) is the script to simulate gem5 in syscall emulation mode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configs/common/O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ptions.py is the script to provide default system parameters.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4331AE9-C174-A10C-12CD-BC9E89BE64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086694"/>
              </p:ext>
            </p:extLst>
          </p:nvPr>
        </p:nvGraphicFramePr>
        <p:xfrm>
          <a:off x="1547664" y="4425276"/>
          <a:ext cx="6038850" cy="242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39000" imgH="2428920" progId="PBrush">
                  <p:embed/>
                </p:oleObj>
              </mc:Choice>
              <mc:Fallback>
                <p:oleObj name="Bitmap Image" r:id="rId2" imgW="6039000" imgH="2428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4425276"/>
                        <a:ext cx="6038850" cy="2428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75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(01:56/43:50)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01:56 Let’s check where these files are: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&gt; ge</a:t>
            </a:r>
            <a:r>
              <a:rPr lang="en-US" sz="1800" dirty="0">
                <a:solidFill>
                  <a:srgbClr val="000000"/>
                </a:solidFill>
              </a:rPr>
              <a:t>m5/configs/example/se.py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se.py contains </a:t>
            </a:r>
            <a:r>
              <a:rPr lang="en-US" sz="1800" dirty="0">
                <a:solidFill>
                  <a:srgbClr val="000000"/>
                </a:solidFill>
              </a:rPr>
              <a:t>some default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parameters for the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E21DC87-A72F-5725-B4C8-E88EC1122F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471592"/>
              </p:ext>
            </p:extLst>
          </p:nvPr>
        </p:nvGraphicFramePr>
        <p:xfrm>
          <a:off x="467544" y="2852936"/>
          <a:ext cx="4608512" cy="1724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38960" imgH="2409840" progId="PBrush">
                  <p:embed/>
                </p:oleObj>
              </mc:Choice>
              <mc:Fallback>
                <p:oleObj name="Bitmap Image" r:id="rId2" imgW="6438960" imgH="2409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852936"/>
                        <a:ext cx="4608512" cy="172478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604C6BA-CE46-5EDD-4F4A-22D9EA7D4B5C}"/>
              </a:ext>
            </a:extLst>
          </p:cNvPr>
          <p:cNvSpPr/>
          <p:nvPr/>
        </p:nvSpPr>
        <p:spPr>
          <a:xfrm>
            <a:off x="3347864" y="3933056"/>
            <a:ext cx="720080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EC86087-8C12-E953-AB57-D3B3E7338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025256"/>
              </p:ext>
            </p:extLst>
          </p:nvPr>
        </p:nvGraphicFramePr>
        <p:xfrm>
          <a:off x="4572000" y="3212976"/>
          <a:ext cx="4427984" cy="3170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48720" imgH="5619600" progId="PBrush">
                  <p:embed/>
                </p:oleObj>
              </mc:Choice>
              <mc:Fallback>
                <p:oleObj name="Bitmap Image" r:id="rId4" imgW="7848720" imgH="56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3212976"/>
                        <a:ext cx="4427984" cy="31705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4A30132-0978-4229-6A33-9284D36D49E1}"/>
              </a:ext>
            </a:extLst>
          </p:cNvPr>
          <p:cNvSpPr/>
          <p:nvPr/>
        </p:nvSpPr>
        <p:spPr>
          <a:xfrm>
            <a:off x="4572000" y="5949280"/>
            <a:ext cx="288032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44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E41D00B-3B62-0E3C-3E8F-953ECCDD8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937213"/>
              </p:ext>
            </p:extLst>
          </p:nvPr>
        </p:nvGraphicFramePr>
        <p:xfrm>
          <a:off x="5148064" y="3645024"/>
          <a:ext cx="4187999" cy="211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3819600" progId="PBrush">
                  <p:embed/>
                </p:oleObj>
              </mc:Choice>
              <mc:Fallback>
                <p:oleObj name="Bitmap Image" r:id="rId2" imgW="7572240" imgH="38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48064" y="3645024"/>
                        <a:ext cx="4187999" cy="211243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C990091F-B280-7A93-EB42-2E524A0BA9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4940382"/>
              </p:ext>
            </p:extLst>
          </p:nvPr>
        </p:nvGraphicFramePr>
        <p:xfrm>
          <a:off x="5148064" y="1124744"/>
          <a:ext cx="4248472" cy="240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124760" imgH="4038480" progId="PBrush">
                  <p:embed/>
                </p:oleObj>
              </mc:Choice>
              <mc:Fallback>
                <p:oleObj name="Bitmap Image" r:id="rId4" imgW="7124760" imgH="4038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48064" y="1124744"/>
                        <a:ext cx="4248472" cy="2408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4536505" cy="273630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(02:20/43:50)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next file options.py is in: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gem5/configs/common/Options.py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Options.py file contains some default system parameters.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For example, set the memory type, set the memory size, set L1 data cache size, set the L1 instruction cache size, and etc.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04C6BA-CE46-5EDD-4F4A-22D9EA7D4B5C}"/>
              </a:ext>
            </a:extLst>
          </p:cNvPr>
          <p:cNvSpPr/>
          <p:nvPr/>
        </p:nvSpPr>
        <p:spPr>
          <a:xfrm>
            <a:off x="5292080" y="2348880"/>
            <a:ext cx="385192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6EC148-579C-DEB1-3D99-6CD5B62B7C4B}"/>
              </a:ext>
            </a:extLst>
          </p:cNvPr>
          <p:cNvSpPr/>
          <p:nvPr/>
        </p:nvSpPr>
        <p:spPr>
          <a:xfrm>
            <a:off x="5263726" y="1512453"/>
            <a:ext cx="385192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0A32BB-BA63-6415-958F-7F53F33EF3BC}"/>
              </a:ext>
            </a:extLst>
          </p:cNvPr>
          <p:cNvSpPr/>
          <p:nvPr/>
        </p:nvSpPr>
        <p:spPr>
          <a:xfrm>
            <a:off x="5148064" y="4725144"/>
            <a:ext cx="3851920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20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80020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(02:38/43:50)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02:38 For this assignment, we have to change these parameters in se.py and Options.py.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02:49 In gem5/src/mem/ruby/structures, there are </a:t>
            </a:r>
            <a:r>
              <a:rPr lang="en-US" sz="1800" dirty="0">
                <a:solidFill>
                  <a:srgbClr val="000000"/>
                </a:solidFill>
              </a:rPr>
              <a:t>RubyCache.py, CacheMemory.cc, and CacheMemory.hh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files that implements the cache memory. These are the important files.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0C91CDC-236A-D3E8-6A87-77CAF30A30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3610549"/>
              </p:ext>
            </p:extLst>
          </p:nvPr>
        </p:nvGraphicFramePr>
        <p:xfrm>
          <a:off x="1403648" y="3140968"/>
          <a:ext cx="5112568" cy="2696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791400" imgH="3581280" progId="PBrush">
                  <p:embed/>
                </p:oleObj>
              </mc:Choice>
              <mc:Fallback>
                <p:oleObj name="Bitmap Image" r:id="rId2" imgW="6791400" imgH="3581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3140968"/>
                        <a:ext cx="5112568" cy="269610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9C9FD13-9C26-E227-F00F-24B2509E1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410964"/>
              </p:ext>
            </p:extLst>
          </p:nvPr>
        </p:nvGraphicFramePr>
        <p:xfrm>
          <a:off x="1403648" y="5877272"/>
          <a:ext cx="5695354" cy="854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934400" imgH="1190520" progId="PBrush">
                  <p:embed/>
                </p:oleObj>
              </mc:Choice>
              <mc:Fallback>
                <p:oleObj name="Bitmap Image" r:id="rId4" imgW="7934400" imgH="119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3648" y="5877272"/>
                        <a:ext cx="5695354" cy="85464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79D7769-1B9F-1B3B-50B3-33257989E68E}"/>
              </a:ext>
            </a:extLst>
          </p:cNvPr>
          <p:cNvSpPr/>
          <p:nvPr/>
        </p:nvSpPr>
        <p:spPr>
          <a:xfrm>
            <a:off x="1619672" y="5013176"/>
            <a:ext cx="4824536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4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66429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(03:01/43:50)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03:01 There are generally two types of real benchmarks: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multiprogrammed: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application and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SPEC CPU-2006 is an example of multiprogrammed benchmark.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2. multithreaded: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process or thread, but is a single application;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PARSEC and SPLASH are the examples of multi-threaded benchmarks.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88F07A-BD43-F330-DE02-2C4EFFE414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96303"/>
              </p:ext>
            </p:extLst>
          </p:nvPr>
        </p:nvGraphicFramePr>
        <p:xfrm>
          <a:off x="1619672" y="4293096"/>
          <a:ext cx="5762625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62520" imgH="2124000" progId="PBrush">
                  <p:embed/>
                </p:oleObj>
              </mc:Choice>
              <mc:Fallback>
                <p:oleObj name="Bitmap Image" r:id="rId2" imgW="5762520" imgH="2124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293096"/>
                        <a:ext cx="5762625" cy="21240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2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(03:01/43:50)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03:01 There are generally two types of real benchmarks: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multiprogrammed: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application and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SPEC CPU-2006 is an example of multiprogrammed benchmark.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2. multithreaded: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each core runs a separate process or thread, but is a single application;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PARSEC and SPLASH are the examples of multi-threaded benchmarks.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03:30 For solving assignment 3, we will focus only on SPEC CPU-2006 benchmark.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2022/9/8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88F07A-BD43-F330-DE02-2C4EFFE414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9672" y="4293096"/>
          <a:ext cx="5762625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62520" imgH="2124000" progId="PBrush">
                  <p:embed/>
                </p:oleObj>
              </mc:Choice>
              <mc:Fallback>
                <p:oleObj name="Bitmap Image" r:id="rId2" imgW="5762520" imgH="21240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B88F07A-BD43-F330-DE02-2C4EFFE414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293096"/>
                        <a:ext cx="5762625" cy="21240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8934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5436</TotalTime>
  <Words>1809</Words>
  <Application>Microsoft Office PowerPoint</Application>
  <PresentationFormat>On-screen Show (4:3)</PresentationFormat>
  <Paragraphs>184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Wingdings</vt:lpstr>
      <vt:lpstr>Office 佈景主題</vt:lpstr>
      <vt:lpstr>Bitmap Image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1408</cp:revision>
  <dcterms:created xsi:type="dcterms:W3CDTF">2018-09-28T16:40:41Z</dcterms:created>
  <dcterms:modified xsi:type="dcterms:W3CDTF">2022-09-09T03:37:11Z</dcterms:modified>
</cp:coreProperties>
</file>

<file path=docProps/thumbnail.jpeg>
</file>